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6"/>
  </p:notesMasterIdLst>
  <p:sldIdLst>
    <p:sldId id="266" r:id="rId2"/>
    <p:sldId id="267" r:id="rId3"/>
    <p:sldId id="256" r:id="rId4"/>
    <p:sldId id="257" r:id="rId5"/>
    <p:sldId id="261" r:id="rId6"/>
    <p:sldId id="258" r:id="rId7"/>
    <p:sldId id="260" r:id="rId8"/>
    <p:sldId id="259" r:id="rId9"/>
    <p:sldId id="262" r:id="rId10"/>
    <p:sldId id="265" r:id="rId11"/>
    <p:sldId id="263" r:id="rId12"/>
    <p:sldId id="268" r:id="rId13"/>
    <p:sldId id="269" r:id="rId14"/>
    <p:sldId id="264"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603" autoAdjust="0"/>
    <p:restoredTop sz="94660"/>
  </p:normalViewPr>
  <p:slideViewPr>
    <p:cSldViewPr>
      <p:cViewPr varScale="1">
        <p:scale>
          <a:sx n="69" d="100"/>
          <a:sy n="69" d="100"/>
        </p:scale>
        <p:origin x="-5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727457-3C6C-4938-95DB-AC29B2FFEC18}" type="datetimeFigureOut">
              <a:rPr lang="en-US" smtClean="0"/>
              <a:pPr/>
              <a:t>9/20/2010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4F4EDD-D634-4567-83FC-8C348B401B3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64F4EDD-D634-4567-83FC-8C348B401B3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F3951FB1-8182-4AC1-AC8F-CC24E5222748}" type="datetimeFigureOut">
              <a:rPr lang="en-US" smtClean="0"/>
              <a:pPr/>
              <a:t>9/20/2010</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7E4BC300-8719-4E32-A480-389AF4E511A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951FB1-8182-4AC1-AC8F-CC24E5222748}" type="datetimeFigureOut">
              <a:rPr lang="en-US" smtClean="0"/>
              <a:pPr/>
              <a:t>9/20/2010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BC300-8719-4E32-A480-389AF4E511A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951FB1-8182-4AC1-AC8F-CC24E5222748}" type="datetimeFigureOut">
              <a:rPr lang="en-US" smtClean="0"/>
              <a:pPr/>
              <a:t>9/20/2010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BC300-8719-4E32-A480-389AF4E511A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F3951FB1-8182-4AC1-AC8F-CC24E5222748}" type="datetimeFigureOut">
              <a:rPr lang="en-US" smtClean="0"/>
              <a:pPr/>
              <a:t>9/20/2010</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7E4BC300-8719-4E32-A480-389AF4E511A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F3951FB1-8182-4AC1-AC8F-CC24E5222748}" type="datetimeFigureOut">
              <a:rPr lang="en-US" smtClean="0"/>
              <a:pPr/>
              <a:t>9/20/2010</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7E4BC300-8719-4E32-A480-389AF4E511A4}"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F3951FB1-8182-4AC1-AC8F-CC24E5222748}" type="datetimeFigureOut">
              <a:rPr lang="en-US" smtClean="0"/>
              <a:pPr/>
              <a:t>9/20/2010</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7E4BC300-8719-4E32-A480-389AF4E511A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F3951FB1-8182-4AC1-AC8F-CC24E5222748}" type="datetimeFigureOut">
              <a:rPr lang="en-US" smtClean="0"/>
              <a:pPr/>
              <a:t>9/20/2010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7E4BC300-8719-4E32-A480-389AF4E511A4}"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3951FB1-8182-4AC1-AC8F-CC24E5222748}" type="datetimeFigureOut">
              <a:rPr lang="en-US" smtClean="0"/>
              <a:pPr/>
              <a:t>9/20/2010</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BC300-8719-4E32-A480-389AF4E511A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3951FB1-8182-4AC1-AC8F-CC24E5222748}" type="datetimeFigureOut">
              <a:rPr lang="en-US" smtClean="0"/>
              <a:pPr/>
              <a:t>9/20/2010</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4BC300-8719-4E32-A480-389AF4E511A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F3951FB1-8182-4AC1-AC8F-CC24E5222748}" type="datetimeFigureOut">
              <a:rPr lang="en-US" smtClean="0"/>
              <a:pPr/>
              <a:t>9/20/2010</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4BC300-8719-4E32-A480-389AF4E511A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F3951FB1-8182-4AC1-AC8F-CC24E5222748}" type="datetimeFigureOut">
              <a:rPr lang="en-US" smtClean="0"/>
              <a:pPr/>
              <a:t>9/20/2010</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7E4BC300-8719-4E32-A480-389AF4E511A4}"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3951FB1-8182-4AC1-AC8F-CC24E5222748}" type="datetimeFigureOut">
              <a:rPr lang="en-US" smtClean="0"/>
              <a:pPr/>
              <a:t>9/20/2010</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E4BC300-8719-4E32-A480-389AF4E511A4}"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audio" Target="file:///F:\chong\Audio.wma" TargetMode="External"/><Relationship Id="rId5" Type="http://schemas.openxmlformats.org/officeDocument/2006/relationships/image" Target="../media/image4.jpe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19200"/>
            <a:ext cx="8839200" cy="5334000"/>
          </a:xfrm>
        </p:spPr>
        <p:txBody>
          <a:bodyPr>
            <a:noAutofit/>
          </a:bodyPr>
          <a:lstStyle/>
          <a:p>
            <a:pPr lvl="1"/>
            <a:r>
              <a:rPr lang="en-US" sz="2000" b="1" dirty="0" smtClean="0">
                <a:latin typeface="Garamond" pitchFamily="18" charset="0"/>
              </a:rPr>
              <a:t>Purpose of the Assessment</a:t>
            </a:r>
            <a:endParaRPr lang="en-US" sz="2000" dirty="0" smtClean="0">
              <a:latin typeface="Garamond" pitchFamily="18" charset="0"/>
            </a:endParaRPr>
          </a:p>
          <a:p>
            <a:pPr lvl="1">
              <a:buNone/>
            </a:pPr>
            <a:r>
              <a:rPr lang="en-US" sz="2000" dirty="0" smtClean="0">
                <a:latin typeface="Garamond" pitchFamily="18" charset="0"/>
              </a:rPr>
              <a:t>		To determine if the students have thoroughly understood the concept of circle and cylinder</a:t>
            </a:r>
            <a:endParaRPr lang="en-US" sz="2000" b="1" dirty="0" smtClean="0">
              <a:latin typeface="Garamond" pitchFamily="18" charset="0"/>
            </a:endParaRPr>
          </a:p>
          <a:p>
            <a:pPr lvl="1"/>
            <a:r>
              <a:rPr lang="en-US" sz="2000" b="1" dirty="0" smtClean="0">
                <a:latin typeface="Garamond" pitchFamily="18" charset="0"/>
              </a:rPr>
              <a:t>What I want to learn from my students?</a:t>
            </a:r>
            <a:endParaRPr lang="en-US" sz="2000" dirty="0" smtClean="0">
              <a:latin typeface="Garamond" pitchFamily="18" charset="0"/>
            </a:endParaRPr>
          </a:p>
          <a:p>
            <a:pPr lvl="1">
              <a:buNone/>
            </a:pPr>
            <a:r>
              <a:rPr lang="en-US" sz="2000" dirty="0" smtClean="0">
                <a:latin typeface="Garamond" pitchFamily="18" charset="0"/>
              </a:rPr>
              <a:t>		I want to learn their own methodologies of doing the project</a:t>
            </a:r>
            <a:endParaRPr lang="en-US" sz="2000" b="1" dirty="0" smtClean="0">
              <a:latin typeface="Garamond" pitchFamily="18" charset="0"/>
            </a:endParaRPr>
          </a:p>
          <a:p>
            <a:pPr lvl="1"/>
            <a:r>
              <a:rPr lang="en-US" sz="2000" b="1" dirty="0" smtClean="0">
                <a:latin typeface="Garamond" pitchFamily="18" charset="0"/>
              </a:rPr>
              <a:t>How I have tried to promote higher-order thinking?</a:t>
            </a:r>
            <a:endParaRPr lang="en-US" sz="2000" dirty="0" smtClean="0">
              <a:latin typeface="Garamond" pitchFamily="18" charset="0"/>
            </a:endParaRPr>
          </a:p>
          <a:p>
            <a:pPr lvl="1">
              <a:buNone/>
            </a:pPr>
            <a:r>
              <a:rPr lang="en-US" sz="2000" dirty="0" smtClean="0">
                <a:latin typeface="Garamond" pitchFamily="18" charset="0"/>
              </a:rPr>
              <a:t>		I ask students to analyze the volume of the well and draw conclusions based on the result.</a:t>
            </a:r>
            <a:endParaRPr lang="en-US" sz="2000" b="1" dirty="0" smtClean="0">
              <a:latin typeface="Garamond" pitchFamily="18" charset="0"/>
            </a:endParaRPr>
          </a:p>
          <a:p>
            <a:pPr lvl="1"/>
            <a:r>
              <a:rPr lang="en-US" sz="2000" b="1" dirty="0" smtClean="0">
                <a:latin typeface="Garamond" pitchFamily="18" charset="0"/>
              </a:rPr>
              <a:t>How the assessment information helps me and my students plan for upcoming activities in the unit?</a:t>
            </a:r>
            <a:endParaRPr lang="en-US" sz="2000" dirty="0" smtClean="0">
              <a:latin typeface="Garamond" pitchFamily="18" charset="0"/>
            </a:endParaRPr>
          </a:p>
          <a:p>
            <a:pPr lvl="1">
              <a:buNone/>
            </a:pPr>
            <a:r>
              <a:rPr lang="en-US" sz="2000" dirty="0" smtClean="0">
                <a:latin typeface="Garamond" pitchFamily="18" charset="0"/>
              </a:rPr>
              <a:t>		If I will find out that my students have difficulty on finding the measurements needed to solve the problem which the project intends to answer, I can give them tips and hints.  I will also teach the topic on circle and cylinder again if necessary.  In doing these things, the students will have a better approach of accomplishing the upcoming activities in the unit.</a:t>
            </a:r>
          </a:p>
          <a:p>
            <a:pPr lvl="1">
              <a:buNone/>
            </a:pPr>
            <a:endParaRPr lang="en-US" sz="2000" dirty="0"/>
          </a:p>
        </p:txBody>
      </p:sp>
      <p:sp>
        <p:nvSpPr>
          <p:cNvPr id="4" name="Title 1"/>
          <p:cNvSpPr>
            <a:spLocks noGrp="1"/>
          </p:cNvSpPr>
          <p:nvPr>
            <p:ph type="title"/>
          </p:nvPr>
        </p:nvSpPr>
        <p:spPr>
          <a:xfrm>
            <a:off x="304800" y="457200"/>
            <a:ext cx="8686800" cy="838200"/>
          </a:xfrm>
        </p:spPr>
        <p:txBody>
          <a:bodyPr/>
          <a:lstStyle/>
          <a:p>
            <a:r>
              <a:rPr lang="en-US" dirty="0" smtClean="0"/>
              <a:t>Gauging Student Needs Assessment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a:t>
            </a:r>
            <a:r>
              <a:rPr lang="en-US" dirty="0" err="1" smtClean="0"/>
              <a:t>toolS</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Drills</a:t>
            </a:r>
          </a:p>
          <a:p>
            <a:r>
              <a:rPr lang="en-US" dirty="0" err="1" smtClean="0"/>
              <a:t>Seatworks</a:t>
            </a:r>
            <a:endParaRPr lang="en-US" dirty="0" smtClean="0"/>
          </a:p>
          <a:p>
            <a:r>
              <a:rPr lang="en-US" dirty="0" smtClean="0"/>
              <a:t>Demonstration</a:t>
            </a:r>
          </a:p>
          <a:p>
            <a:r>
              <a:rPr lang="en-US" dirty="0" smtClean="0"/>
              <a:t>Synthesis paper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THE COURSE</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q"/>
            </a:pPr>
            <a:r>
              <a:rPr lang="en-US" dirty="0" smtClean="0"/>
              <a:t>To find ways of making my students appreciate the importance of mathematical concepts to life</a:t>
            </a:r>
          </a:p>
          <a:p>
            <a:pPr>
              <a:buFont typeface="Wingdings" pitchFamily="2" charset="2"/>
              <a:buChar char="q"/>
            </a:pPr>
            <a:endParaRPr lang="en-US" dirty="0" smtClean="0"/>
          </a:p>
          <a:p>
            <a:pPr>
              <a:buFont typeface="Wingdings" pitchFamily="2" charset="2"/>
              <a:buChar char="q"/>
            </a:pPr>
            <a:r>
              <a:rPr lang="en-US" dirty="0" smtClean="0"/>
              <a:t>To thoroughly learn the concept of circle and cylinder</a:t>
            </a:r>
          </a:p>
          <a:p>
            <a:pPr>
              <a:buNone/>
            </a:pPr>
            <a:endParaRPr lang="en-US" dirty="0" smtClean="0"/>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my students</a:t>
            </a:r>
            <a:endParaRPr lang="en-US" dirty="0"/>
          </a:p>
        </p:txBody>
      </p:sp>
      <p:sp>
        <p:nvSpPr>
          <p:cNvPr id="3" name="Content Placeholder 2"/>
          <p:cNvSpPr>
            <a:spLocks noGrp="1"/>
          </p:cNvSpPr>
          <p:nvPr>
            <p:ph idx="1"/>
          </p:nvPr>
        </p:nvSpPr>
        <p:spPr/>
        <p:txBody>
          <a:bodyPr/>
          <a:lstStyle/>
          <a:p>
            <a:pPr>
              <a:buFont typeface="Wingdings" pitchFamily="2" charset="2"/>
              <a:buChar char="q"/>
            </a:pPr>
            <a:r>
              <a:rPr lang="en-US" dirty="0" smtClean="0"/>
              <a:t>To develop in them the passion to solve mathematical problems</a:t>
            </a:r>
          </a:p>
          <a:p>
            <a:pPr>
              <a:buFont typeface="Wingdings" pitchFamily="2" charset="2"/>
              <a:buChar char="q"/>
            </a:pPr>
            <a:endParaRPr lang="en-US" dirty="0" smtClean="0"/>
          </a:p>
          <a:p>
            <a:pPr>
              <a:buFont typeface="Wingdings" pitchFamily="2" charset="2"/>
              <a:buChar char="q"/>
            </a:pPr>
            <a:r>
              <a:rPr lang="en-US" dirty="0" smtClean="0"/>
              <a:t>To be effective problem solvers</a:t>
            </a:r>
          </a:p>
          <a:p>
            <a:pPr>
              <a:buFont typeface="Wingdings" pitchFamily="2" charset="2"/>
              <a:buChar char="q"/>
            </a:pPr>
            <a:endParaRPr lang="en-US" dirty="0" smtClean="0"/>
          </a:p>
          <a:p>
            <a:pPr>
              <a:buFont typeface="Wingdings" pitchFamily="2" charset="2"/>
              <a:buChar char="q"/>
            </a:pPr>
            <a:r>
              <a:rPr lang="en-US" dirty="0" smtClean="0"/>
              <a:t>To be keen to details and good observant</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r>
              <a:rPr lang="en-US" sz="10000" dirty="0" smtClean="0"/>
              <a:t>Let the quest begin!</a:t>
            </a:r>
            <a:endParaRPr lang="en-US" sz="10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repeatCount="300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5" name="Right Triangle 4"/>
          <p:cNvSpPr/>
          <p:nvPr/>
        </p:nvSpPr>
        <p:spPr>
          <a:xfrm>
            <a:off x="0" y="0"/>
            <a:ext cx="4572000" cy="6858000"/>
          </a:xfrm>
          <a:prstGeom prst="rtTriangle">
            <a:avLst/>
          </a:prstGeom>
          <a:blipFill>
            <a:blip r:embed="rId2"/>
            <a:tile tx="0" ty="0" sx="100000" sy="100000" flip="none" algn="tl"/>
          </a:blipFill>
          <a:ln cap="rnd" cmpd="thickThin">
            <a:solidFill>
              <a:schemeClr val="accent6">
                <a:lumMod val="50000"/>
              </a:schemeClr>
            </a:solidFill>
          </a:ln>
          <a:scene3d>
            <a:camera prst="orthographicFront"/>
            <a:lightRig rig="threePt" dir="t"/>
          </a:scene3d>
          <a:sp3d extrusionH="76200" contourW="12700" prstMaterial="dkEdge">
            <a:bevelB w="152400" h="50800" prst="softRound"/>
            <a:extrusionClr>
              <a:srgbClr val="00B050"/>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Triangle 5"/>
          <p:cNvSpPr/>
          <p:nvPr/>
        </p:nvSpPr>
        <p:spPr>
          <a:xfrm flipH="1">
            <a:off x="4572000" y="0"/>
            <a:ext cx="4572000" cy="6858000"/>
          </a:xfrm>
          <a:prstGeom prst="rtTriangle">
            <a:avLst/>
          </a:prstGeom>
          <a:blipFill>
            <a:blip r:embed="rId2"/>
            <a:tile tx="0" ty="0" sx="100000" sy="100000" flip="none" algn="tl"/>
          </a:blipFill>
          <a:ln cap="rnd" cmpd="thickThin">
            <a:solidFill>
              <a:schemeClr val="accent6">
                <a:lumMod val="50000"/>
              </a:schemeClr>
            </a:solidFill>
          </a:ln>
          <a:scene3d>
            <a:camera prst="orthographicFront"/>
            <a:lightRig rig="threePt" dir="t"/>
          </a:scene3d>
          <a:sp3d extrusionH="76200" contourW="12700" prstMaterial="dkEdge">
            <a:bevelB w="152400" h="50800" prst="softRound"/>
            <a:extrusionClr>
              <a:srgbClr val="00B050"/>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flipV="1">
            <a:off x="0" y="0"/>
            <a:ext cx="9144000" cy="6858000"/>
          </a:xfrm>
          <a:prstGeom prst="triangle">
            <a:avLst/>
          </a:prstGeom>
          <a:blipFill>
            <a:blip r:embed="rId2"/>
            <a:tile tx="0" ty="0" sx="100000" sy="100000" flip="none" algn="tl"/>
          </a:blipFill>
          <a:ln cap="rnd" cmpd="thickThin">
            <a:solidFill>
              <a:schemeClr val="accent6">
                <a:lumMod val="50000"/>
              </a:schemeClr>
            </a:solidFill>
          </a:ln>
          <a:scene3d>
            <a:camera prst="orthographicFront"/>
            <a:lightRig rig="threePt" dir="t"/>
          </a:scene3d>
          <a:sp3d extrusionH="76200" contourW="12700" prstMaterial="dkEdge">
            <a:bevelB w="152400" h="50800" prst="softRound"/>
            <a:extrusionClr>
              <a:srgbClr val="00B050"/>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85800" y="2590800"/>
            <a:ext cx="8077200" cy="1323439"/>
          </a:xfrm>
          <a:prstGeom prst="rect">
            <a:avLst/>
          </a:prstGeom>
          <a:noFill/>
        </p:spPr>
        <p:txBody>
          <a:bodyPr wrap="square" lIns="91440" tIns="45720" rIns="91440" bIns="45720">
            <a:spAutoFit/>
          </a:bodyPr>
          <a:lstStyle/>
          <a:p>
            <a:pPr algn="ctr"/>
            <a:r>
              <a:rPr lang="en-US" sz="8000" b="1" cap="all" spc="0" dirty="0"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latin typeface="Narkisim" pitchFamily="34" charset="-79"/>
                <a:cs typeface="Narkisim" pitchFamily="34" charset="-79"/>
              </a:rPr>
              <a:t>Brings you . . .</a:t>
            </a:r>
            <a:endParaRPr lang="en-US" sz="8000" b="1" cap="all" spc="0" dirty="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latin typeface="Narkisim" pitchFamily="34" charset="-79"/>
              <a:cs typeface="Narkisim" pitchFamily="34" charset="-79"/>
            </a:endParaRP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533400"/>
            <a:ext cx="8458200" cy="2418186"/>
          </a:xfrm>
        </p:spPr>
        <p:txBody>
          <a:bodyPr>
            <a:normAutofit/>
          </a:bodyPr>
          <a:lstStyle/>
          <a:p>
            <a:pPr algn="ctr"/>
            <a:r>
              <a:rPr lang="en-US" sz="4400" dirty="0" smtClean="0"/>
              <a:t/>
            </a:r>
            <a:br>
              <a:rPr lang="en-US" sz="4400" dirty="0" smtClean="0"/>
            </a:br>
            <a:r>
              <a:rPr lang="en-US" sz="4400" dirty="0" smtClean="0"/>
              <a:t>The quest:  </a:t>
            </a:r>
            <a:br>
              <a:rPr lang="en-US" sz="4400" dirty="0" smtClean="0"/>
            </a:br>
            <a:r>
              <a:rPr lang="en-US" sz="4400" dirty="0" smtClean="0">
                <a:solidFill>
                  <a:srgbClr val="00B050"/>
                </a:solidFill>
              </a:rPr>
              <a:t>THE Well and LIFE PROJECT</a:t>
            </a:r>
            <a:endParaRPr lang="en-US" sz="4400" dirty="0">
              <a:solidFill>
                <a:srgbClr val="00B050"/>
              </a:solidFill>
            </a:endParaRPr>
          </a:p>
        </p:txBody>
      </p:sp>
      <p:pic>
        <p:nvPicPr>
          <p:cNvPr id="1026" name="Picture 2" descr="F:\chong\images.jpg"/>
          <p:cNvPicPr>
            <a:picLocks noChangeAspect="1" noChangeArrowheads="1"/>
          </p:cNvPicPr>
          <p:nvPr/>
        </p:nvPicPr>
        <p:blipFill>
          <a:blip r:embed="rId3"/>
          <a:srcRect/>
          <a:stretch>
            <a:fillRect/>
          </a:stretch>
        </p:blipFill>
        <p:spPr bwMode="auto">
          <a:xfrm>
            <a:off x="2819400" y="2971800"/>
            <a:ext cx="3523980" cy="3124200"/>
          </a:xfrm>
          <a:prstGeom prst="rect">
            <a:avLst/>
          </a:prstGeom>
          <a:noFill/>
        </p:spPr>
      </p:pic>
      <p:pic>
        <p:nvPicPr>
          <p:cNvPr id="4" name="Audio.wma">
            <a:hlinkClick r:id="" action="ppaction://media"/>
          </p:cNvPr>
          <p:cNvPicPr>
            <a:picLocks noRot="1" noChangeAspect="1"/>
          </p:cNvPicPr>
          <p:nvPr>
            <a:audioFile r:link="rId1"/>
          </p:nvPr>
        </p:nvPicPr>
        <p:blipFill>
          <a:blip r:embed="rId4"/>
          <a:stretch>
            <a:fillRect/>
          </a:stretch>
        </p:blipFill>
        <p:spPr>
          <a:xfrm>
            <a:off x="8839200" y="6400800"/>
            <a:ext cx="304800" cy="304800"/>
          </a:xfrm>
          <a:prstGeom prst="rect">
            <a:avLst/>
          </a:prstGeom>
        </p:spPr>
      </p:pic>
      <p:sp>
        <p:nvSpPr>
          <p:cNvPr id="6" name="Right Triangle 5"/>
          <p:cNvSpPr/>
          <p:nvPr/>
        </p:nvSpPr>
        <p:spPr>
          <a:xfrm>
            <a:off x="0" y="0"/>
            <a:ext cx="4572000" cy="6858000"/>
          </a:xfrm>
          <a:prstGeom prst="rtTriangle">
            <a:avLst/>
          </a:prstGeom>
          <a:blipFill>
            <a:blip r:embed="rId5"/>
            <a:tile tx="0" ty="0" sx="100000" sy="100000" flip="none" algn="tl"/>
          </a:blipFill>
          <a:ln>
            <a:noFill/>
          </a:ln>
          <a:scene3d>
            <a:camera prst="orthographicFront"/>
            <a:lightRig rig="threePt" dir="t"/>
          </a:scene3d>
          <a:sp3d extrusionH="76200" contourW="12700" prstMaterial="dkEdge">
            <a:bevelB w="152400" h="50800" prst="softRound"/>
            <a:extrusionClr>
              <a:srgbClr val="00B050"/>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flipH="1">
            <a:off x="4572000" y="0"/>
            <a:ext cx="4572000" cy="6858000"/>
          </a:xfrm>
          <a:prstGeom prst="rtTriangle">
            <a:avLst/>
          </a:prstGeom>
          <a:blipFill>
            <a:blip r:embed="rId5"/>
            <a:tile tx="0" ty="0" sx="100000" sy="100000" flip="none" algn="tl"/>
          </a:blipFill>
          <a:ln>
            <a:noFill/>
          </a:ln>
          <a:scene3d>
            <a:camera prst="orthographicFront"/>
            <a:lightRig rig="threePt" dir="t"/>
          </a:scene3d>
          <a:sp3d extrusionH="76200" contourW="12700" prstMaterial="dkEdge">
            <a:bevelB w="152400" h="50800" prst="softRound"/>
            <a:extrusionClr>
              <a:srgbClr val="00B050"/>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flipV="1">
            <a:off x="0" y="0"/>
            <a:ext cx="9144000" cy="6858000"/>
          </a:xfrm>
          <a:prstGeom prst="triangle">
            <a:avLst/>
          </a:prstGeom>
          <a:blipFill>
            <a:blip r:embed="rId5"/>
            <a:tile tx="0" ty="0" sx="100000" sy="100000" flip="none" algn="tl"/>
          </a:blipFill>
          <a:ln>
            <a:noFill/>
          </a:ln>
          <a:scene3d>
            <a:camera prst="orthographicFront"/>
            <a:lightRig rig="threePt" dir="t"/>
          </a:scene3d>
          <a:sp3d extrusionH="76200" contourW="12700" prstMaterial="dkEdge">
            <a:bevelB w="152400" h="50800" prst="softRound"/>
            <a:extrusionClr>
              <a:srgbClr val="00B050"/>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8" fill="hold" grpId="0" nodeType="afterEffect">
                                  <p:stCondLst>
                                    <p:cond delay="0"/>
                                  </p:stCondLst>
                                  <p:childTnLst>
                                    <p:anim calcmode="lin" valueType="num">
                                      <p:cBhvr additive="base">
                                        <p:cTn id="6" dur="1000"/>
                                        <p:tgtEl>
                                          <p:spTgt spid="6"/>
                                        </p:tgtEl>
                                        <p:attrNameLst>
                                          <p:attrName>ppt_x</p:attrName>
                                        </p:attrNameLst>
                                      </p:cBhvr>
                                      <p:tavLst>
                                        <p:tav tm="0">
                                          <p:val>
                                            <p:strVal val="ppt_x"/>
                                          </p:val>
                                        </p:tav>
                                        <p:tav tm="100000">
                                          <p:val>
                                            <p:strVal val="0-ppt_w/2"/>
                                          </p:val>
                                        </p:tav>
                                      </p:tavLst>
                                    </p:anim>
                                    <p:anim calcmode="lin" valueType="num">
                                      <p:cBhvr additive="base">
                                        <p:cTn id="7" dur="1000"/>
                                        <p:tgtEl>
                                          <p:spTgt spid="6"/>
                                        </p:tgtEl>
                                        <p:attrNameLst>
                                          <p:attrName>ppt_y</p:attrName>
                                        </p:attrNameLst>
                                      </p:cBhvr>
                                      <p:tavLst>
                                        <p:tav tm="0">
                                          <p:val>
                                            <p:strVal val="ppt_y"/>
                                          </p:val>
                                        </p:tav>
                                        <p:tav tm="100000">
                                          <p:val>
                                            <p:strVal val="ppt_y"/>
                                          </p:val>
                                        </p:tav>
                                      </p:tavLst>
                                    </p:anim>
                                    <p:set>
                                      <p:cBhvr>
                                        <p:cTn id="8" dur="1" fill="hold">
                                          <p:stCondLst>
                                            <p:cond delay="999"/>
                                          </p:stCondLst>
                                        </p:cTn>
                                        <p:tgtEl>
                                          <p:spTgt spid="6"/>
                                        </p:tgtEl>
                                        <p:attrNameLst>
                                          <p:attrName>style.visibility</p:attrName>
                                        </p:attrNameLst>
                                      </p:cBhvr>
                                      <p:to>
                                        <p:strVal val="hidden"/>
                                      </p:to>
                                    </p:set>
                                  </p:childTnLst>
                                </p:cTn>
                              </p:par>
                              <p:par>
                                <p:cTn id="9" presetID="2" presetClass="exit" presetSubtype="1" fill="hold" grpId="0" nodeType="withEffect">
                                  <p:stCondLst>
                                    <p:cond delay="0"/>
                                  </p:stCondLst>
                                  <p:childTnLst>
                                    <p:anim calcmode="lin" valueType="num">
                                      <p:cBhvr additive="base">
                                        <p:cTn id="10" dur="1000"/>
                                        <p:tgtEl>
                                          <p:spTgt spid="9"/>
                                        </p:tgtEl>
                                        <p:attrNameLst>
                                          <p:attrName>ppt_x</p:attrName>
                                        </p:attrNameLst>
                                      </p:cBhvr>
                                      <p:tavLst>
                                        <p:tav tm="0">
                                          <p:val>
                                            <p:strVal val="ppt_x"/>
                                          </p:val>
                                        </p:tav>
                                        <p:tav tm="100000">
                                          <p:val>
                                            <p:strVal val="ppt_x"/>
                                          </p:val>
                                        </p:tav>
                                      </p:tavLst>
                                    </p:anim>
                                    <p:anim calcmode="lin" valueType="num">
                                      <p:cBhvr additive="base">
                                        <p:cTn id="11" dur="1000"/>
                                        <p:tgtEl>
                                          <p:spTgt spid="9"/>
                                        </p:tgtEl>
                                        <p:attrNameLst>
                                          <p:attrName>ppt_y</p:attrName>
                                        </p:attrNameLst>
                                      </p:cBhvr>
                                      <p:tavLst>
                                        <p:tav tm="0">
                                          <p:val>
                                            <p:strVal val="ppt_y"/>
                                          </p:val>
                                        </p:tav>
                                        <p:tav tm="100000">
                                          <p:val>
                                            <p:strVal val="0-ppt_h/2"/>
                                          </p:val>
                                        </p:tav>
                                      </p:tavLst>
                                    </p:anim>
                                    <p:set>
                                      <p:cBhvr>
                                        <p:cTn id="12" dur="1" fill="hold">
                                          <p:stCondLst>
                                            <p:cond delay="999"/>
                                          </p:stCondLst>
                                        </p:cTn>
                                        <p:tgtEl>
                                          <p:spTgt spid="9"/>
                                        </p:tgtEl>
                                        <p:attrNameLst>
                                          <p:attrName>style.visibility</p:attrName>
                                        </p:attrNameLst>
                                      </p:cBhvr>
                                      <p:to>
                                        <p:strVal val="hidden"/>
                                      </p:to>
                                    </p:set>
                                  </p:childTnLst>
                                </p:cTn>
                              </p:par>
                              <p:par>
                                <p:cTn id="13" presetID="2" presetClass="exit" presetSubtype="2" fill="hold" grpId="0" nodeType="withEffect">
                                  <p:stCondLst>
                                    <p:cond delay="0"/>
                                  </p:stCondLst>
                                  <p:childTnLst>
                                    <p:anim calcmode="lin" valueType="num">
                                      <p:cBhvr additive="base">
                                        <p:cTn id="14" dur="1000"/>
                                        <p:tgtEl>
                                          <p:spTgt spid="7"/>
                                        </p:tgtEl>
                                        <p:attrNameLst>
                                          <p:attrName>ppt_x</p:attrName>
                                        </p:attrNameLst>
                                      </p:cBhvr>
                                      <p:tavLst>
                                        <p:tav tm="0">
                                          <p:val>
                                            <p:strVal val="ppt_x"/>
                                          </p:val>
                                        </p:tav>
                                        <p:tav tm="100000">
                                          <p:val>
                                            <p:strVal val="1+ppt_w/2"/>
                                          </p:val>
                                        </p:tav>
                                      </p:tavLst>
                                    </p:anim>
                                    <p:anim calcmode="lin" valueType="num">
                                      <p:cBhvr additive="base">
                                        <p:cTn id="15" dur="1000"/>
                                        <p:tgtEl>
                                          <p:spTgt spid="7"/>
                                        </p:tgtEl>
                                        <p:attrNameLst>
                                          <p:attrName>ppt_y</p:attrName>
                                        </p:attrNameLst>
                                      </p:cBhvr>
                                      <p:tavLst>
                                        <p:tav tm="0">
                                          <p:val>
                                            <p:strVal val="ppt_y"/>
                                          </p:val>
                                        </p:tav>
                                        <p:tav tm="100000">
                                          <p:val>
                                            <p:strVal val="ppt_y"/>
                                          </p:val>
                                        </p:tav>
                                      </p:tavLst>
                                    </p:anim>
                                    <p:set>
                                      <p:cBhvr>
                                        <p:cTn id="16" dur="1" fill="hold">
                                          <p:stCondLst>
                                            <p:cond delay="999"/>
                                          </p:stCondLst>
                                        </p:cTn>
                                        <p:tgtEl>
                                          <p:spTgt spid="7"/>
                                        </p:tgtEl>
                                        <p:attrNameLst>
                                          <p:attrName>style.visibility</p:attrName>
                                        </p:attrNameLst>
                                      </p:cBhvr>
                                      <p:to>
                                        <p:strVal val="hidden"/>
                                      </p:to>
                                    </p:set>
                                  </p:childTnLst>
                                </p:cTn>
                              </p:par>
                            </p:childTnLst>
                          </p:cTn>
                        </p:par>
                        <p:par>
                          <p:cTn id="17" fill="hold">
                            <p:stCondLst>
                              <p:cond delay="1000"/>
                            </p:stCondLst>
                            <p:childTnLst>
                              <p:par>
                                <p:cTn id="18" presetID="45"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2000"/>
                                        <p:tgtEl>
                                          <p:spTgt spid="2"/>
                                        </p:tgtEl>
                                      </p:cBhvr>
                                    </p:animEffect>
                                    <p:anim calcmode="lin" valueType="num">
                                      <p:cBhvr>
                                        <p:cTn id="21" dur="2000" fill="hold"/>
                                        <p:tgtEl>
                                          <p:spTgt spid="2"/>
                                        </p:tgtEl>
                                        <p:attrNameLst>
                                          <p:attrName>ppt_w</p:attrName>
                                        </p:attrNameLst>
                                      </p:cBhvr>
                                      <p:tavLst>
                                        <p:tav tm="0" fmla="#ppt_w*sin(2.5*pi*$)">
                                          <p:val>
                                            <p:fltVal val="0"/>
                                          </p:val>
                                        </p:tav>
                                        <p:tav tm="100000">
                                          <p:val>
                                            <p:fltVal val="1"/>
                                          </p:val>
                                        </p:tav>
                                      </p:tavLst>
                                    </p:anim>
                                    <p:anim calcmode="lin" valueType="num">
                                      <p:cBhvr>
                                        <p:cTn id="22" dur="2000" fill="hold"/>
                                        <p:tgtEl>
                                          <p:spTgt spid="2"/>
                                        </p:tgtEl>
                                        <p:attrNameLst>
                                          <p:attrName>ppt_h</p:attrName>
                                        </p:attrNameLst>
                                      </p:cBhvr>
                                      <p:tavLst>
                                        <p:tav tm="0">
                                          <p:val>
                                            <p:strVal val="#ppt_h"/>
                                          </p:val>
                                        </p:tav>
                                        <p:tav tm="100000">
                                          <p:val>
                                            <p:strVal val="#ppt_h"/>
                                          </p:val>
                                        </p:tav>
                                      </p:tavLst>
                                    </p:anim>
                                  </p:childTnLst>
                                </p:cTn>
                              </p:par>
                            </p:childTnLst>
                          </p:cTn>
                        </p:par>
                        <p:par>
                          <p:cTn id="23" fill="hold">
                            <p:stCondLst>
                              <p:cond delay="8800"/>
                            </p:stCondLst>
                            <p:childTnLst>
                              <p:par>
                                <p:cTn id="24" presetID="10" presetClass="entr" presetSubtype="0" fill="hold" nodeType="afterEffect">
                                  <p:stCondLst>
                                    <p:cond delay="0"/>
                                  </p:stCondLst>
                                  <p:childTnLst>
                                    <p:set>
                                      <p:cBhvr>
                                        <p:cTn id="25" dur="1" fill="hold">
                                          <p:stCondLst>
                                            <p:cond delay="0"/>
                                          </p:stCondLst>
                                        </p:cTn>
                                        <p:tgtEl>
                                          <p:spTgt spid="1026"/>
                                        </p:tgtEl>
                                        <p:attrNameLst>
                                          <p:attrName>style.visibility</p:attrName>
                                        </p:attrNameLst>
                                      </p:cBhvr>
                                      <p:to>
                                        <p:strVal val="visible"/>
                                      </p:to>
                                    </p:set>
                                    <p:animEffect transition="in" filter="fade">
                                      <p:cBhvr>
                                        <p:cTn id="26"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72000" numSld="8" showWhenStopped="0">
                <p:cTn id="27" fill="remove" display="0">
                  <p:stCondLst>
                    <p:cond delay="indefinite"/>
                  </p:stCondLst>
                  <p:endCondLst>
                    <p:cond evt="onPrev" delay="0">
                      <p:tgtEl>
                        <p:sldTgt/>
                      </p:tgtEl>
                    </p:cond>
                    <p:cond evt="onStopAudio" delay="0">
                      <p:tgtEl>
                        <p:sldTgt/>
                      </p:tgtEl>
                    </p:cond>
                  </p:endCondLst>
                </p:cTn>
                <p:tgtEl>
                  <p:spTgt spid="4"/>
                </p:tgtEl>
              </p:cMediaNode>
            </p:audio>
            <p:seq concurrent="1" nextAc="seek">
              <p:cTn id="28" restart="whenNotActive" fill="hold" evtFilter="cancelBubble" nodeType="interactiveSeq">
                <p:stCondLst>
                  <p:cond evt="onClick" delay="0">
                    <p:tgtEl>
                      <p:spTgt spid="2"/>
                    </p:tgtEl>
                  </p:cond>
                </p:stCondLst>
                <p:endSync evt="end" delay="0">
                  <p:rtn val="all"/>
                </p:endSync>
                <p:childTnLst>
                  <p:par>
                    <p:cTn id="29" fill="hold">
                      <p:stCondLst>
                        <p:cond delay="0"/>
                      </p:stCondLst>
                      <p:childTnLst>
                        <p:par>
                          <p:cTn id="30" fill="hold">
                            <p:stCondLst>
                              <p:cond delay="0"/>
                            </p:stCondLst>
                            <p:childTnLst>
                              <p:par>
                                <p:cTn id="31" presetID="1" presetClass="mediacall" presetSubtype="0" fill="hold" nodeType="withEffect">
                                  <p:stCondLst>
                                    <p:cond delay="0"/>
                                  </p:stCondLst>
                                  <p:childTnLst>
                                    <p:cmd type="call" cmd="playFrom(0.0)">
                                      <p:cBhvr>
                                        <p:cTn id="32" dur="1" fill="hold"/>
                                        <p:tgtEl>
                                          <p:spTgt spid="4"/>
                                        </p:tgtEl>
                                      </p:cBhvr>
                                    </p:cmd>
                                  </p:childTnLst>
                                </p:cTn>
                              </p:par>
                            </p:childTnLst>
                          </p:cTn>
                        </p:par>
                      </p:childTnLst>
                    </p:cTn>
                  </p:par>
                </p:childTnLst>
              </p:cTn>
              <p:nextCondLst>
                <p:cond evt="onClick" delay="0">
                  <p:tgtEl>
                    <p:spTgt spid="2"/>
                  </p:tgtEl>
                </p:cond>
              </p:nextCondLst>
            </p:seq>
          </p:childTnLst>
        </p:cTn>
      </p:par>
    </p:tnLst>
    <p:bldLst>
      <p:bldP spid="2" grpId="0"/>
      <p:bldP spid="6" grpId="0" animBg="1"/>
      <p:bldP spid="7"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Summary</a:t>
            </a:r>
            <a:endParaRPr lang="en-US" dirty="0"/>
          </a:p>
        </p:txBody>
      </p:sp>
      <p:sp>
        <p:nvSpPr>
          <p:cNvPr id="4" name="Content Placeholder 3"/>
          <p:cNvSpPr>
            <a:spLocks noGrp="1"/>
          </p:cNvSpPr>
          <p:nvPr>
            <p:ph idx="1"/>
          </p:nvPr>
        </p:nvSpPr>
        <p:spPr>
          <a:xfrm>
            <a:off x="304800" y="1554162"/>
            <a:ext cx="8458200" cy="4770438"/>
          </a:xfrm>
        </p:spPr>
        <p:txBody>
          <a:bodyPr>
            <a:normAutofit fontScale="92500" lnSpcReduction="20000"/>
          </a:bodyPr>
          <a:lstStyle/>
          <a:p>
            <a:pPr algn="just">
              <a:buNone/>
            </a:pPr>
            <a:r>
              <a:rPr lang="en-US" dirty="0" smtClean="0"/>
              <a:t>		One of man’s most useful innovations is the well—a very important source of water.  Well and Life project is designed to indulge the students in the quest for applying the concept of circle and cylinder to real-life scenario.  This project will be done by teams having 5 members.  Each team will search for a well, preferably, the one which is located near the school.  With creativity and precision, they will find the most logical ways on solving the maximum amount of water contained in that well.  They will then analyze the result to draw valid conclusions.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2438400"/>
            <a:ext cx="7924800" cy="1938992"/>
          </a:xfrm>
          <a:prstGeom prst="rect">
            <a:avLst/>
          </a:prstGeom>
          <a:noFill/>
        </p:spPr>
        <p:txBody>
          <a:bodyPr wrap="square" lIns="91440" tIns="45720" rIns="91440" bIns="45720">
            <a:spAutoFit/>
          </a:bodyPr>
          <a:lstStyle/>
          <a:p>
            <a:pPr algn="ctr"/>
            <a:r>
              <a:rPr lang="en-US" sz="6000" b="1" cap="all" spc="0" dirty="0" smtClean="0">
                <a:ln w="9000" cmpd="sng">
                  <a:solidFill>
                    <a:schemeClr val="accent4">
                      <a:shade val="50000"/>
                      <a:satMod val="120000"/>
                    </a:schemeClr>
                  </a:solidFill>
                  <a:prstDash val="solid"/>
                </a:ln>
                <a:gradFill>
                  <a:gsLst>
                    <a:gs pos="0">
                      <a:schemeClr val="tx1">
                        <a:lumMod val="95000"/>
                        <a:lumOff val="5000"/>
                      </a:schemeClr>
                    </a:gs>
                    <a:gs pos="0">
                      <a:schemeClr val="tx1">
                        <a:lumMod val="95000"/>
                        <a:lumOff val="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Curriculum-Framing</a:t>
            </a:r>
          </a:p>
          <a:p>
            <a:pPr algn="ctr"/>
            <a:r>
              <a:rPr lang="en-US" sz="6000" b="1" cap="all" spc="0" dirty="0" smtClean="0">
                <a:ln w="9000" cmpd="sng">
                  <a:solidFill>
                    <a:schemeClr val="accent4">
                      <a:shade val="50000"/>
                      <a:satMod val="120000"/>
                    </a:schemeClr>
                  </a:solidFill>
                  <a:prstDash val="solid"/>
                </a:ln>
                <a:gradFill>
                  <a:gsLst>
                    <a:gs pos="0">
                      <a:schemeClr val="tx1">
                        <a:lumMod val="95000"/>
                        <a:lumOff val="5000"/>
                      </a:schemeClr>
                    </a:gs>
                    <a:gs pos="0">
                      <a:schemeClr val="tx1">
                        <a:lumMod val="95000"/>
                        <a:lumOff val="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Questions</a:t>
            </a:r>
            <a:endParaRPr lang="en-US" sz="6000" b="1" cap="all" spc="0" dirty="0">
              <a:ln w="9000" cmpd="sng">
                <a:solidFill>
                  <a:schemeClr val="accent4">
                    <a:shade val="50000"/>
                    <a:satMod val="120000"/>
                  </a:schemeClr>
                </a:solidFill>
                <a:prstDash val="solid"/>
              </a:ln>
              <a:gradFill>
                <a:gsLst>
                  <a:gs pos="0">
                    <a:schemeClr val="tx1">
                      <a:lumMod val="95000"/>
                      <a:lumOff val="5000"/>
                    </a:schemeClr>
                  </a:gs>
                  <a:gs pos="0">
                    <a:schemeClr val="tx1">
                      <a:lumMod val="95000"/>
                      <a:lumOff val="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Essential Question</a:t>
            </a:r>
            <a:endParaRPr lang="en-US" dirty="0"/>
          </a:p>
        </p:txBody>
      </p:sp>
      <p:sp>
        <p:nvSpPr>
          <p:cNvPr id="3" name="Content Placeholder 2"/>
          <p:cNvSpPr>
            <a:spLocks noGrp="1"/>
          </p:cNvSpPr>
          <p:nvPr>
            <p:ph idx="1"/>
          </p:nvPr>
        </p:nvSpPr>
        <p:spPr>
          <a:xfrm>
            <a:off x="0" y="1600200"/>
            <a:ext cx="8686800" cy="4525963"/>
          </a:xfrm>
        </p:spPr>
        <p:txBody>
          <a:bodyPr>
            <a:normAutofit/>
          </a:bodyPr>
          <a:lstStyle/>
          <a:p>
            <a:pPr>
              <a:buNone/>
            </a:pPr>
            <a:endParaRPr lang="en-US" dirty="0" smtClean="0"/>
          </a:p>
          <a:p>
            <a:pPr algn="ctr">
              <a:buNone/>
            </a:pPr>
            <a:r>
              <a:rPr lang="en-US" dirty="0"/>
              <a:t>	</a:t>
            </a:r>
            <a:r>
              <a:rPr lang="en-US" sz="7500" dirty="0" smtClean="0"/>
              <a:t>	How to achieve more in life?</a:t>
            </a:r>
            <a:endParaRPr lang="en-US" sz="7500" i="1" dirty="0" smtClean="0"/>
          </a:p>
          <a:p>
            <a:pPr>
              <a:buNone/>
            </a:pPr>
            <a:endParaRPr lang="en-US" sz="75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Unit Questions</a:t>
            </a:r>
            <a:endParaRPr lang="en-US" dirty="0"/>
          </a:p>
        </p:txBody>
      </p:sp>
      <p:sp>
        <p:nvSpPr>
          <p:cNvPr id="3" name="Content Placeholder 2"/>
          <p:cNvSpPr>
            <a:spLocks noGrp="1"/>
          </p:cNvSpPr>
          <p:nvPr>
            <p:ph idx="1"/>
          </p:nvPr>
        </p:nvSpPr>
        <p:spPr>
          <a:xfrm>
            <a:off x="457200" y="1219200"/>
            <a:ext cx="8686800" cy="4525963"/>
          </a:xfrm>
        </p:spPr>
        <p:txBody>
          <a:bodyPr>
            <a:normAutofit fontScale="25000" lnSpcReduction="20000"/>
          </a:bodyPr>
          <a:lstStyle/>
          <a:p>
            <a:pPr lvl="0" algn="ctr">
              <a:lnSpc>
                <a:spcPct val="120000"/>
              </a:lnSpc>
              <a:buNone/>
            </a:pPr>
            <a:r>
              <a:rPr lang="en-US" sz="3600" dirty="0" smtClean="0"/>
              <a:t>		</a:t>
            </a:r>
            <a:r>
              <a:rPr lang="en-US" sz="10400" dirty="0" smtClean="0"/>
              <a:t>What is a “well</a:t>
            </a:r>
            <a:r>
              <a:rPr lang="en-US" sz="10400" dirty="0" smtClean="0"/>
              <a:t>”?</a:t>
            </a:r>
            <a:endParaRPr lang="en-US" sz="10400" dirty="0" smtClean="0"/>
          </a:p>
          <a:p>
            <a:pPr lvl="0" algn="ctr">
              <a:lnSpc>
                <a:spcPct val="120000"/>
              </a:lnSpc>
              <a:buNone/>
            </a:pPr>
            <a:r>
              <a:rPr lang="en-US" sz="10400" dirty="0" smtClean="0"/>
              <a:t>How important is “well” to humanity?</a:t>
            </a:r>
          </a:p>
          <a:p>
            <a:pPr lvl="0" algn="ctr">
              <a:lnSpc>
                <a:spcPct val="120000"/>
              </a:lnSpc>
              <a:buNone/>
            </a:pPr>
            <a:r>
              <a:rPr lang="en-US" sz="10400" dirty="0" smtClean="0"/>
              <a:t>How does a “well” help humanity conserve water?</a:t>
            </a:r>
          </a:p>
          <a:p>
            <a:pPr lvl="0" algn="ctr">
              <a:lnSpc>
                <a:spcPct val="120000"/>
              </a:lnSpc>
              <a:buNone/>
            </a:pPr>
            <a:r>
              <a:rPr lang="en-US" sz="10400" dirty="0" smtClean="0"/>
              <a:t>What geometrical shape can a “well” be </a:t>
            </a:r>
            <a:endParaRPr lang="en-US" sz="10400" dirty="0" smtClean="0"/>
          </a:p>
          <a:p>
            <a:pPr lvl="0" algn="ctr">
              <a:lnSpc>
                <a:spcPct val="120000"/>
              </a:lnSpc>
              <a:buNone/>
            </a:pPr>
            <a:r>
              <a:rPr lang="en-US" sz="10400" dirty="0" smtClean="0"/>
              <a:t>compared </a:t>
            </a:r>
            <a:r>
              <a:rPr lang="en-US" sz="10400" dirty="0" smtClean="0"/>
              <a:t>to? 		</a:t>
            </a:r>
          </a:p>
          <a:p>
            <a:pPr lvl="0" algn="ctr">
              <a:lnSpc>
                <a:spcPct val="120000"/>
              </a:lnSpc>
              <a:buNone/>
            </a:pPr>
            <a:r>
              <a:rPr lang="en-US" sz="10400" dirty="0" smtClean="0"/>
              <a:t>How to solve the maximum amount of water </a:t>
            </a:r>
            <a:endParaRPr lang="en-US" sz="10400" dirty="0" smtClean="0"/>
          </a:p>
          <a:p>
            <a:pPr lvl="0" algn="ctr">
              <a:lnSpc>
                <a:spcPct val="120000"/>
              </a:lnSpc>
              <a:buNone/>
            </a:pPr>
            <a:r>
              <a:rPr lang="en-US" sz="10400" dirty="0" smtClean="0"/>
              <a:t>contained </a:t>
            </a:r>
            <a:r>
              <a:rPr lang="en-US" sz="10400" dirty="0" smtClean="0"/>
              <a:t>in a “well”?</a:t>
            </a:r>
          </a:p>
          <a:p>
            <a:pPr lvl="0" algn="ctr">
              <a:lnSpc>
                <a:spcPct val="120000"/>
              </a:lnSpc>
              <a:buNone/>
            </a:pPr>
            <a:r>
              <a:rPr lang="en-US" sz="10400" dirty="0" smtClean="0"/>
              <a:t>What will happen to the total amount of water if the diameter of the “well” is increased?  How does it relate </a:t>
            </a:r>
            <a:r>
              <a:rPr lang="en-US" sz="10400" dirty="0" smtClean="0"/>
              <a:t>to</a:t>
            </a:r>
          </a:p>
          <a:p>
            <a:pPr lvl="0" algn="ctr">
              <a:lnSpc>
                <a:spcPct val="120000"/>
              </a:lnSpc>
              <a:buNone/>
            </a:pPr>
            <a:r>
              <a:rPr lang="en-US" sz="10400" dirty="0" smtClean="0"/>
              <a:t> </a:t>
            </a:r>
            <a:r>
              <a:rPr lang="en-US" sz="10400" dirty="0" smtClean="0"/>
              <a:t>human life</a:t>
            </a:r>
            <a:r>
              <a:rPr lang="en-US" sz="10400" dirty="0" smtClean="0"/>
              <a:t>?</a:t>
            </a:r>
            <a:endParaRPr lang="en-US" sz="10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2000"/>
                                        <p:tgtEl>
                                          <p:spTgt spid="3">
                                            <p:txEl>
                                              <p:pRg st="7" end="7"/>
                                            </p:txEl>
                                          </p:spTgt>
                                        </p:tgtEl>
                                      </p:cBhvr>
                                    </p:animEffect>
                                  </p:childTnLst>
                                </p:cTn>
                              </p:par>
                            </p:childTnLst>
                          </p:cTn>
                        </p:par>
                        <p:par>
                          <p:cTn id="36" fill="hold">
                            <p:stCondLst>
                              <p:cond delay="16000"/>
                            </p:stCondLst>
                            <p:childTnLst>
                              <p:par>
                                <p:cTn id="37" presetID="10" presetClass="entr" presetSubtype="0" fill="hold" grpId="0" nodeType="after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Content Questions</a:t>
            </a:r>
            <a:br>
              <a:rPr lang="en-US" dirty="0" smtClean="0"/>
            </a:br>
            <a:endParaRPr lang="en-US" dirty="0"/>
          </a:p>
        </p:txBody>
      </p:sp>
      <p:sp>
        <p:nvSpPr>
          <p:cNvPr id="3" name="Content Placeholder 2"/>
          <p:cNvSpPr>
            <a:spLocks noGrp="1"/>
          </p:cNvSpPr>
          <p:nvPr>
            <p:ph idx="1"/>
          </p:nvPr>
        </p:nvSpPr>
        <p:spPr/>
        <p:txBody>
          <a:bodyPr>
            <a:noAutofit/>
          </a:bodyPr>
          <a:lstStyle/>
          <a:p>
            <a:pPr lvl="1" algn="ctr">
              <a:buNone/>
            </a:pPr>
            <a:r>
              <a:rPr lang="en-US" sz="3200" dirty="0"/>
              <a:t>	</a:t>
            </a:r>
            <a:r>
              <a:rPr lang="en-US" sz="3200" dirty="0" smtClean="0"/>
              <a:t>	What is a circle and its properties?</a:t>
            </a:r>
          </a:p>
          <a:p>
            <a:pPr lvl="1" algn="ctr">
              <a:buNone/>
            </a:pPr>
            <a:r>
              <a:rPr lang="en-US" sz="3200" dirty="0"/>
              <a:t>	</a:t>
            </a:r>
            <a:r>
              <a:rPr lang="en-US" sz="3200" dirty="0" smtClean="0"/>
              <a:t>	What is a cylinder?</a:t>
            </a:r>
          </a:p>
          <a:p>
            <a:pPr lvl="1" algn="ctr">
              <a:buNone/>
            </a:pPr>
            <a:r>
              <a:rPr lang="en-US" sz="3200" dirty="0"/>
              <a:t>	</a:t>
            </a:r>
            <a:r>
              <a:rPr lang="en-US" sz="3200" dirty="0" smtClean="0"/>
              <a:t>	What is the formula for finding the area of a circle?</a:t>
            </a:r>
          </a:p>
          <a:p>
            <a:pPr lvl="1" algn="ctr">
              <a:buNone/>
            </a:pPr>
            <a:r>
              <a:rPr lang="en-US" sz="3200" dirty="0"/>
              <a:t>	</a:t>
            </a:r>
            <a:r>
              <a:rPr lang="en-US" sz="3200" dirty="0" smtClean="0"/>
              <a:t>	What is the formula for solving the surface area and volume of a cylinder?</a:t>
            </a:r>
          </a:p>
          <a:p>
            <a:pPr lvl="1" algn="ctr">
              <a:buNone/>
            </a:pPr>
            <a:r>
              <a:rPr lang="en-US" sz="3200" dirty="0" smtClean="0"/>
              <a:t>		How </a:t>
            </a:r>
            <a:r>
              <a:rPr lang="en-US" sz="3200" dirty="0"/>
              <a:t>do we derive the formula for finding the surface area and volume of a cylinder?</a:t>
            </a:r>
            <a:endParaRPr lang="en-US" sz="3200" dirty="0" smtClean="0"/>
          </a:p>
          <a:p>
            <a:pPr lvl="1" algn="ctr">
              <a:buNone/>
            </a:pPr>
            <a:r>
              <a:rPr lang="en-US" sz="3200" dirty="0"/>
              <a:t>	</a:t>
            </a:r>
            <a:r>
              <a:rPr lang="en-US" sz="3200" dirty="0" smtClean="0"/>
              <a:t>		</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50"/>
                </a:solidFill>
              </a:rPr>
              <a:t>Well and Life Project</a:t>
            </a:r>
            <a:endParaRPr lang="en-US" dirty="0">
              <a:solidFill>
                <a:srgbClr val="00B050"/>
              </a:solidFill>
            </a:endParaRPr>
          </a:p>
        </p:txBody>
      </p:sp>
      <p:sp>
        <p:nvSpPr>
          <p:cNvPr id="3" name="Content Placeholder 2"/>
          <p:cNvSpPr>
            <a:spLocks noGrp="1"/>
          </p:cNvSpPr>
          <p:nvPr>
            <p:ph idx="1"/>
          </p:nvPr>
        </p:nvSpPr>
        <p:spPr/>
        <p:txBody>
          <a:bodyPr>
            <a:normAutofit fontScale="55000" lnSpcReduction="20000"/>
          </a:bodyPr>
          <a:lstStyle/>
          <a:p>
            <a:pPr>
              <a:buNone/>
            </a:pPr>
            <a:r>
              <a:rPr lang="en-US" sz="4300" dirty="0" smtClean="0"/>
              <a:t>This project will help my students develop 21</a:t>
            </a:r>
            <a:r>
              <a:rPr lang="en-US" sz="4300" baseline="30000" dirty="0" smtClean="0"/>
              <a:t>st</a:t>
            </a:r>
            <a:r>
              <a:rPr lang="en-US" sz="4300" dirty="0" smtClean="0"/>
              <a:t> century skills by:</a:t>
            </a:r>
          </a:p>
          <a:p>
            <a:pPr>
              <a:buFont typeface="Wingdings" pitchFamily="2" charset="2"/>
              <a:buChar char="ü"/>
            </a:pPr>
            <a:r>
              <a:rPr lang="en-US" sz="4300" dirty="0" smtClean="0"/>
              <a:t>	Collaborating harmoniously with others</a:t>
            </a:r>
          </a:p>
          <a:p>
            <a:pPr>
              <a:buFont typeface="Wingdings" pitchFamily="2" charset="2"/>
              <a:buChar char="ü"/>
            </a:pPr>
            <a:endParaRPr lang="en-US" sz="4300" dirty="0" smtClean="0"/>
          </a:p>
          <a:p>
            <a:pPr>
              <a:buFont typeface="Wingdings" pitchFamily="2" charset="2"/>
              <a:buChar char="ü"/>
            </a:pPr>
            <a:r>
              <a:rPr lang="en-US" sz="4300" dirty="0" smtClean="0"/>
              <a:t>	Being creative and precise in identifying and getting the needed measurements to solve the problem</a:t>
            </a:r>
          </a:p>
          <a:p>
            <a:pPr>
              <a:buFont typeface="Wingdings" pitchFamily="2" charset="2"/>
              <a:buChar char="ü"/>
            </a:pPr>
            <a:r>
              <a:rPr lang="en-US" sz="4300" dirty="0" smtClean="0"/>
              <a:t>	Making innovations on using their knowledge about circle and cylinder</a:t>
            </a:r>
          </a:p>
          <a:p>
            <a:pPr>
              <a:buFont typeface="Wingdings" pitchFamily="2" charset="2"/>
              <a:buChar char="ü"/>
            </a:pPr>
            <a:r>
              <a:rPr lang="en-US" sz="4300" dirty="0" smtClean="0"/>
              <a:t>	Analyzing the volume of the well</a:t>
            </a:r>
          </a:p>
          <a:p>
            <a:pPr>
              <a:buFont typeface="Wingdings" pitchFamily="2" charset="2"/>
              <a:buChar char="ü"/>
            </a:pPr>
            <a:r>
              <a:rPr lang="en-US" sz="4300" dirty="0" smtClean="0"/>
              <a:t>	Thinking critically and making valid conclusions based on the result</a:t>
            </a:r>
          </a:p>
          <a:p>
            <a:pPr>
              <a:buNone/>
            </a:pPr>
            <a:r>
              <a:rPr lang="en-US" sz="4300" dirty="0" smtClean="0"/>
              <a:t>		</a:t>
            </a:r>
          </a:p>
          <a:p>
            <a:pPr>
              <a:buNone/>
            </a:pPr>
            <a:r>
              <a:rPr lang="en-US"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10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10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100"/>
                                        <p:tgtEl>
                                          <p:spTgt spid="3">
                                            <p:txEl>
                                              <p:pRg st="0" end="0"/>
                                            </p:txEl>
                                          </p:spTgt>
                                        </p:tgtEl>
                                        <p:attrNameLst>
                                          <p:attrName>fill.type</p:attrName>
                                        </p:attrNameLst>
                                      </p:cBhvr>
                                      <p:to>
                                        <p:strVal val="solid"/>
                                      </p:to>
                                    </p:set>
                                  </p:childTnLst>
                                </p:cTn>
                              </p:par>
                            </p:childTnLst>
                          </p:cTn>
                        </p:par>
                        <p:par>
                          <p:cTn id="10" fill="hold">
                            <p:stCondLst>
                              <p:cond delay="2850"/>
                            </p:stCondLst>
                            <p:childTnLst>
                              <p:par>
                                <p:cTn id="11" presetID="10" presetClass="entr" presetSubtype="0" fill="hold"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childTnLst>
                                </p:cTn>
                              </p:par>
                            </p:childTnLst>
                          </p:cTn>
                        </p:par>
                        <p:par>
                          <p:cTn id="14" fill="hold">
                            <p:stCondLst>
                              <p:cond delay="4850"/>
                            </p:stCondLst>
                            <p:childTnLst>
                              <p:par>
                                <p:cTn id="15" presetID="10" presetClass="entr" presetSubtype="0"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par>
                          <p:cTn id="18" fill="hold">
                            <p:stCondLst>
                              <p:cond delay="6850"/>
                            </p:stCondLst>
                            <p:childTnLst>
                              <p:par>
                                <p:cTn id="19" presetID="10" presetClass="entr" presetSubtype="0" fill="hold" nodeType="after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childTnLst>
                          </p:cTn>
                        </p:par>
                        <p:par>
                          <p:cTn id="22" fill="hold">
                            <p:stCondLst>
                              <p:cond delay="8850"/>
                            </p:stCondLst>
                            <p:childTnLst>
                              <p:par>
                                <p:cTn id="23" presetID="10" presetClass="entr" presetSubtype="0" fill="hold" nodeType="after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2000"/>
                                        <p:tgtEl>
                                          <p:spTgt spid="3">
                                            <p:txEl>
                                              <p:pRg st="5" end="5"/>
                                            </p:txEl>
                                          </p:spTgt>
                                        </p:tgtEl>
                                      </p:cBhvr>
                                    </p:animEffect>
                                  </p:childTnLst>
                                </p:cTn>
                              </p:par>
                            </p:childTnLst>
                          </p:cTn>
                        </p:par>
                        <p:par>
                          <p:cTn id="26" fill="hold">
                            <p:stCondLst>
                              <p:cond delay="10850"/>
                            </p:stCondLst>
                            <p:childTnLst>
                              <p:par>
                                <p:cTn id="27" presetID="10" presetClass="entr" presetSubtype="0" fill="hold" nodeType="after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2000"/>
                                        <p:tgtEl>
                                          <p:spTgt spid="3">
                                            <p:txEl>
                                              <p:pRg st="6" end="6"/>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329</TotalTime>
  <Words>107</Words>
  <Application>Microsoft Office PowerPoint</Application>
  <PresentationFormat>On-screen Show (4:3)</PresentationFormat>
  <Paragraphs>66</Paragraphs>
  <Slides>14</Slides>
  <Notes>1</Notes>
  <HiddenSlides>0</HiddenSlides>
  <MMClips>1</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Trek</vt:lpstr>
      <vt:lpstr>Slide 1</vt:lpstr>
      <vt:lpstr>Slide 2</vt:lpstr>
      <vt:lpstr> The quest:   THE Well and LIFE PROJECT</vt:lpstr>
      <vt:lpstr>Unit Summary</vt:lpstr>
      <vt:lpstr>Slide 5</vt:lpstr>
      <vt:lpstr>Essential Question</vt:lpstr>
      <vt:lpstr>Unit Questions</vt:lpstr>
      <vt:lpstr> Content Questions </vt:lpstr>
      <vt:lpstr>Well and Life Project</vt:lpstr>
      <vt:lpstr>Gauging Student Needs Assessment</vt:lpstr>
      <vt:lpstr>Assessment toolS</vt:lpstr>
      <vt:lpstr>GOALS FOR THE COURSE</vt:lpstr>
      <vt:lpstr>Goals for my students</vt:lpstr>
      <vt:lpstr>Slide 14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nave</dc:creator>
  <cp:lastModifiedBy>X.U</cp:lastModifiedBy>
  <cp:revision>37</cp:revision>
  <dcterms:created xsi:type="dcterms:W3CDTF">2010-09-01T20:19:19Z</dcterms:created>
  <dcterms:modified xsi:type="dcterms:W3CDTF">2010-09-20T05:43:26Z</dcterms:modified>
</cp:coreProperties>
</file>